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71" r:id="rId11"/>
    <p:sldId id="269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FBAD8-1230-48D0-8FA3-23D7163248E5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D1227-D290-4634-8184-9AB492399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26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D1227-D290-4634-8184-9AB49239987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31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8F1B-04FA-4D72-C75F-B06218FF9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C63EF-BDB5-50BA-F8C3-8C74C00D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D1266-05A1-B39D-55AB-66470EEC2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2F6E8-49F5-52D1-17DC-B57D2801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773F1-1138-403A-8A54-BCA036E2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8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FF3E-F612-624E-B651-A3E125B3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1F411-6D18-E702-7EB9-90C3D46C7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0527-F729-3FE8-ACC6-704003B9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0C77A-1057-DF6D-C65B-3BCF2AFD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D8B71-1E80-DD52-1495-4DA2519B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1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90F9F-41DD-0F41-C378-4435335AA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44014-A9A6-7EC3-8DCA-85BC3B93F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4EA51-AFE1-7412-3877-996CFD9F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0D086-BF12-C9BC-A121-3D7CF9FD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EF5AA-5420-4029-C1D0-08AA2BF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06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9F03-57D5-1C9B-0457-6FF4F4C7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A30C-FB34-C81B-8D14-7739707C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C6A98-C8D7-B14F-59DC-ABA0CBC1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11EC-58E8-A1A5-6447-3D9D015F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64342-DCA0-D293-BEAD-7FEBA1D5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1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D478-E461-F690-F123-6FB1BFEA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06334-8D11-4B07-DD8A-2C8DB050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D8A5F-4491-93F1-AC68-EC0CF87B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F82D8-67E2-3E1B-8170-4CC39C5E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A828B-ED35-1A7D-655E-366BEA62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65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7A39-46E1-407B-493D-1623441C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B8DE-8330-7F93-C46F-4A31AF8EF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A6F9C-796D-DEE5-2B03-E260D35DD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24C2C-CD06-877A-7A11-507C8C2E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7D4C6-BA5E-B741-4402-EB1DD92F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14F6E-9B0B-FFCF-4178-EFDDE1C2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64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F804-BB3B-6C2D-8874-D7197464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9C65E-67C3-21C5-67D3-48550DDC7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3E196-A0BB-1B75-A23B-7544639A4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E121-21BE-C8E0-0414-27B04F52B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0E304-B6D0-FC68-204D-1D3A416AF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274ED-591F-B43A-B86F-4091A6D6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BA7B5-A37D-3B44-0F5E-3BCE3BE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3779A-6B41-4036-4C1D-75D1962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7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3266-EE46-FC37-B983-86CBE10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3EEA2-BF3E-2F55-CA16-37DDF4F6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9F253-FDC6-6C01-A316-2D9A5EED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33D29-E7E2-360B-70C6-17CBBD80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5EFA3-B1FE-18BC-46B1-8420BCA4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AD492-7C57-9A42-8799-0533E43D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300FD-1BF4-6BF3-03D4-669DE0E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21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3B61-8244-93F9-D2A3-6F9DF4E8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260F-92DB-2291-636D-1809607F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8BA96-025A-0591-BBE3-2014FE373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37C7C-E3CD-FE35-8263-D661BCA9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DBCB-5E69-8652-FB3A-F7B926D8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B35E3-5CFB-9B65-A050-80FC0166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86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F16F-356C-5916-CAB8-A0194741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2BE7C-EA1B-4541-A2D6-000FFD4B2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83427-4426-150E-C131-34E6538A4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269D5-BBD5-6FBD-12E2-F0FC7C42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2578B-6682-4DC6-5510-B638E397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37C43-4367-5F8F-D755-03022011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3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B078-95D3-C49E-9307-FB12EE43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71D07-4B5E-E7F0-ACFB-FCE0D6B6A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CEF3A-A345-BCB8-735C-7D91DE3B8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19169-47B4-4B4A-B468-62174546DE8A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F1EDA-8B51-43EE-6639-4523DEB2C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F9FC-0257-08CB-9464-0249E455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E244-A2FC-4D9A-8D20-8DBA6AE65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1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D72BB173-858B-EA90-33B6-62B174887309}"/>
              </a:ext>
            </a:extLst>
          </p:cNvPr>
          <p:cNvSpPr txBox="1"/>
          <p:nvPr/>
        </p:nvSpPr>
        <p:spPr>
          <a:xfrm>
            <a:off x="1656735" y="365923"/>
            <a:ext cx="887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5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RANGER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E9D9341E-7DA4-002E-14D5-60F018FD87F9}"/>
              </a:ext>
            </a:extLst>
          </p:cNvPr>
          <p:cNvSpPr txBox="1"/>
          <p:nvPr/>
        </p:nvSpPr>
        <p:spPr>
          <a:xfrm>
            <a:off x="3083000" y="1040762"/>
            <a:ext cx="6096000" cy="918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 algn="ctr">
              <a:spcBef>
                <a:spcPts val="95"/>
              </a:spcBef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TECHNOLOGY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ctr">
              <a:spcBef>
                <a:spcPts val="95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ctr">
              <a:spcBef>
                <a:spcPts val="95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B1A63-6792-F566-8298-FE8818BA2620}"/>
              </a:ext>
            </a:extLst>
          </p:cNvPr>
          <p:cNvSpPr txBox="1"/>
          <p:nvPr/>
        </p:nvSpPr>
        <p:spPr>
          <a:xfrm>
            <a:off x="2002471" y="2172952"/>
            <a:ext cx="818705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 indent="-198120" algn="ctr"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RANJAN ( Univ Roll no. - 13000220063)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RUPANTAR CHOWDHURY ( Univ Roll no. - 13000220064)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RAHUL KUMAR GORAI ( Univ Roll no. – 13000220065)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AYUSHI SENGUPTA ( Univ Roll no. – 13001620104)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cap="all" dirty="0"/>
              <a:t>     Dr. Anirban Goswami </a:t>
            </a:r>
            <a:r>
              <a:rPr lang="en-US" dirty="0"/>
              <a:t>and </a:t>
            </a:r>
            <a:r>
              <a:rPr lang="en-US" cap="all" dirty="0"/>
              <a:t>Mr. Subha </a:t>
            </a:r>
            <a:r>
              <a:rPr lang="en-US" cap="all" dirty="0" err="1"/>
              <a:t>Koley</a:t>
            </a:r>
            <a:r>
              <a:rPr lang="en-US" cap="all" dirty="0"/>
              <a:t> </a:t>
            </a:r>
          </a:p>
          <a:p>
            <a:pPr algn="ctr"/>
            <a:r>
              <a:rPr lang="en-US" dirty="0"/>
              <a:t>   and </a:t>
            </a:r>
            <a:r>
              <a:rPr lang="en-US" cap="all" dirty="0"/>
              <a:t>Prof. </a:t>
            </a:r>
            <a:r>
              <a:rPr lang="en-US" cap="all" dirty="0" err="1"/>
              <a:t>Subhajit</a:t>
            </a:r>
            <a:r>
              <a:rPr lang="en-US" cap="all" dirty="0"/>
              <a:t> </a:t>
            </a:r>
            <a:r>
              <a:rPr lang="en-US" cap="all" dirty="0" err="1"/>
              <a:t>Bhowmick</a:t>
            </a:r>
            <a:endParaRPr lang="en-IN" sz="1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1493F-8E98-64DD-88CD-023A2DFFCD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34" y="5095376"/>
            <a:ext cx="557530" cy="49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DBBFD6-DE72-90B7-7C74-094EAC7AAEDD}"/>
              </a:ext>
            </a:extLst>
          </p:cNvPr>
          <p:cNvSpPr txBox="1"/>
          <p:nvPr/>
        </p:nvSpPr>
        <p:spPr>
          <a:xfrm>
            <a:off x="3083000" y="56756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 Main Salt Lake.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"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Kolkata -700091.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49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055" y="59324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 </a:t>
            </a:r>
            <a:r>
              <a:rPr lang="en-IN" sz="2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2800" cap="all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485809" y="934385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CEA60-4A0D-E7AB-61DE-71152ABA1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5979"/>
            <a:ext cx="5271707" cy="5178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622DC-BDD4-BA92-01FE-D25D388D363A}"/>
              </a:ext>
            </a:extLst>
          </p:cNvPr>
          <p:cNvSpPr txBox="1"/>
          <p:nvPr/>
        </p:nvSpPr>
        <p:spPr>
          <a:xfrm>
            <a:off x="7004447" y="6171682"/>
            <a:ext cx="395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R12"/>
              </a:rPr>
              <a:t>Fig 7 : </a:t>
            </a:r>
            <a:r>
              <a:rPr lang="en-US" sz="1800" b="0" i="0" u="none" strike="noStrike" baseline="0" dirty="0" err="1">
                <a:latin typeface="CMR12"/>
              </a:rPr>
              <a:t>Pairplot</a:t>
            </a:r>
            <a:r>
              <a:rPr lang="en-US" sz="1800" b="0" i="0" u="none" strike="noStrike" baseline="0" dirty="0">
                <a:latin typeface="CMR12"/>
              </a:rPr>
              <a:t> for the top features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06429-6D3E-4BFF-CA73-935477AC53DF}"/>
              </a:ext>
            </a:extLst>
          </p:cNvPr>
          <p:cNvSpPr txBox="1"/>
          <p:nvPr/>
        </p:nvSpPr>
        <p:spPr>
          <a:xfrm>
            <a:off x="1257869" y="1471614"/>
            <a:ext cx="4604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algorithm, we identified the top 3 features out of the initial 15 for predicting forest fires.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69BB9-F6C2-06E1-CC17-1152A4010EC3}"/>
              </a:ext>
            </a:extLst>
          </p:cNvPr>
          <p:cNvSpPr txBox="1"/>
          <p:nvPr/>
        </p:nvSpPr>
        <p:spPr>
          <a:xfrm>
            <a:off x="1257868" y="2906703"/>
            <a:ext cx="460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selected features were temperature, humidity, and oxygen level, chosen not only through statistical analysis but also by referencing environmental studies and wildfire research.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80195-D868-8303-5FBE-2F926EC9B1FA}"/>
              </a:ext>
            </a:extLst>
          </p:cNvPr>
          <p:cNvSpPr txBox="1"/>
          <p:nvPr/>
        </p:nvSpPr>
        <p:spPr>
          <a:xfrm>
            <a:off x="1257868" y="4895790"/>
            <a:ext cx="4604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these top 3 features, we trained our models, aiming for both high performance and practical applicability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0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572" y="221220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 AND 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718982" y="1078073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22F1E71-C92B-F615-A76B-8759E6765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79" y="2252783"/>
            <a:ext cx="5645007" cy="113842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AC7DBC-227B-8A02-B15C-4179B858CEC7}"/>
              </a:ext>
            </a:extLst>
          </p:cNvPr>
          <p:cNvSpPr txBox="1"/>
          <p:nvPr/>
        </p:nvSpPr>
        <p:spPr>
          <a:xfrm>
            <a:off x="1177684" y="1418314"/>
            <a:ext cx="945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running the data through all of the models, it was discovered that Support Vector Machine showed the highest accuracy of 93% as shown in 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 given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D5BFE-692F-5F32-E9EF-6F0F48BE4ABC}"/>
              </a:ext>
            </a:extLst>
          </p:cNvPr>
          <p:cNvSpPr txBox="1"/>
          <p:nvPr/>
        </p:nvSpPr>
        <p:spPr>
          <a:xfrm>
            <a:off x="7790260" y="5909188"/>
            <a:ext cx="373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 Confusion matrix of SVM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01332B-C1CC-8875-B886-FE44DF46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>
          <a:xfrm>
            <a:off x="7497771" y="2857945"/>
            <a:ext cx="3878409" cy="3042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2039D3-0736-D7F4-ACCE-5281C8AAAB5E}"/>
              </a:ext>
            </a:extLst>
          </p:cNvPr>
          <p:cNvSpPr txBox="1"/>
          <p:nvPr/>
        </p:nvSpPr>
        <p:spPr>
          <a:xfrm>
            <a:off x="2755024" y="3394678"/>
            <a:ext cx="3211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 </a:t>
            </a:r>
            <a:r>
              <a:rPr lang="en-IN" sz="1800" b="0" i="0" u="none" strike="noStrike" baseline="0" dirty="0">
                <a:latin typeface="CMR12"/>
              </a:rPr>
              <a:t>Model Evaluation Metrics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BDF6EF-1F0B-95EA-F1C3-06FB93DA267B}"/>
              </a:ext>
            </a:extLst>
          </p:cNvPr>
          <p:cNvSpPr txBox="1"/>
          <p:nvPr/>
        </p:nvSpPr>
        <p:spPr>
          <a:xfrm>
            <a:off x="1177684" y="4516356"/>
            <a:ext cx="631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given confusion matrix,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 part is true positive (TP) and purple is true negative (TN) and upper black is false positive (FP) and lower violet part is false negative (FN).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5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572" y="221220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 AND 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09" y="1295270"/>
            <a:ext cx="3488237" cy="87506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Fire Prediction: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718982" y="1078073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D807B-AC1C-9A15-893E-B4976C928604}"/>
              </a:ext>
            </a:extLst>
          </p:cNvPr>
          <p:cNvSpPr txBox="1"/>
          <p:nvPr/>
        </p:nvSpPr>
        <p:spPr>
          <a:xfrm>
            <a:off x="4693061" y="1295270"/>
            <a:ext cx="3557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Alert System: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0FAA0-E606-1046-A9E6-DD61E2F3184F}"/>
              </a:ext>
            </a:extLst>
          </p:cNvPr>
          <p:cNvSpPr txBox="1"/>
          <p:nvPr/>
        </p:nvSpPr>
        <p:spPr>
          <a:xfrm>
            <a:off x="7919258" y="1279957"/>
            <a:ext cx="369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 Detection: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014141-6697-DEC2-EE4C-E0277E63B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3" y="1934926"/>
            <a:ext cx="3488237" cy="4421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02885-A4A6-72BC-1029-1439ADC5D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63" y="1934927"/>
            <a:ext cx="3696393" cy="4421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04FDF-40DB-9B2B-79EC-4E834201C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31" y="1953134"/>
            <a:ext cx="3202047" cy="4412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video1">
            <a:hlinkClick r:id="" action="ppaction://media"/>
            <a:extLst>
              <a:ext uri="{FF2B5EF4-FFF2-40B4-BE49-F238E27FC236}">
                <a16:creationId xmlns:a16="http://schemas.microsoft.com/office/drawing/2014/main" id="{C8EB60FF-6BD8-DE3E-C109-32740F28B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8831" y="2170332"/>
            <a:ext cx="3202047" cy="18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2424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425731"/>
            <a:ext cx="9791718" cy="51131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Multi-disciplinary Approaches: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combines environmental science, sensor technology, AI, and IoT to create a comprehensive forest monitoring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Utilization: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real-time data from sensors and Firebase, our system provides up-to-the-minute information crucial for early fire detection and prevention.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Flexibility: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GSM-based fire alert system and CNN algorithms are designed to be scalable, enabling deployment in various forest environments and terrains.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Accuracy and Reliability: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multiple data sources (sensors, meteorological data, aerial images) and advanced algorithms (AI, CNN) enhances the accuracy and reliability of our predictions and detections.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 Disaster Management: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rapid response mechanisms help in mitigating forest fires and deforestation, thereby reducing environmental damage and protecting wildlife.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Solutions: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mobile app and GSM alert system are user-friendly, ensuring easy adoption by forest rangers and local authorities.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and Sustainability: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addressing both forest fires and deforestation, our project contributes to long-term forest conservation and sustainability efforts.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741521"/>
            <a:ext cx="9791718" cy="51131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        P. Cortez and A.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Morais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data mining approach to predict forest fires using meteorological    	data,” Jan. 2007.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       G.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Elhajj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U.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Wejinya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“Artificial intelligence for forest fire prediction,” 	Jul. 2010, pp. 1311–1316,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978-1-4244-8031-9.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        D.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Kinaneva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Hristov,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Raychev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Zahariev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“Early forest fire detection using drones 	and artificial intelligence,” in 2019 42nd International Convention on Information and   	Communication Technology, Electronics and Microelectronics (MIPRO), 2019.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      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Ghali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Akhloufi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W.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Mseddi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“Deep learning and transformer approaches for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based wildfire detection and segmentation,” Sensors (Basel), vol. 22, no. 5, p. 1977, 2022.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        P. J. Soto Vega, G. Costa, M. Ortega, J. Castro, and 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Feitosa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“Deforestation detection with 	weak supervised convolutional neural networks in tropical biomes,” vol. XLIII-B3-2022, Sep. 	2022.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3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66D68-4F1D-F97E-6E04-547DDA90D508}"/>
              </a:ext>
            </a:extLst>
          </p:cNvPr>
          <p:cNvSpPr txBox="1"/>
          <p:nvPr/>
        </p:nvSpPr>
        <p:spPr>
          <a:xfrm>
            <a:off x="3647209" y="2735472"/>
            <a:ext cx="6097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4D242-AF8B-A0A7-C4F7-70C7D4A9303D}"/>
              </a:ext>
            </a:extLst>
          </p:cNvPr>
          <p:cNvSpPr txBox="1"/>
          <p:nvPr/>
        </p:nvSpPr>
        <p:spPr>
          <a:xfrm>
            <a:off x="10964487" y="6438792"/>
            <a:ext cx="8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0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741521"/>
            <a:ext cx="9791718" cy="51131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Early Warning Systems: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systems that can detect forest fires and deforestation in their early stages, allowing for timely intervention and mitigation efforts.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Environmental Impact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measures to reduce the environmental impact of forest fires and deforestation, preserving biodiversity and ecosystem integrity.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Public Safety: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safety measures for communities living near forests by providing early warnings and evacuation protocols in case of emergencies.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Promote Sustainable Forest Management: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Encourage sustainable practices and resource management strategies to prevent future occurrences of forest fires and deforestation.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Foster Collaboration: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Foster collaboration among stakeholders, including government agencies, research institutions, and local communities, to address the complex challenges posed by forest disasters effectively.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4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608294"/>
            <a:ext cx="9791718" cy="511318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central challenges contributing to the degradation of forest ecosystems is the use of insufficient and outdated methods for monitoring.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Forest Ranger project addresses the pressing issue of deteriorating forest ecosystems due to rampant forest fires, illegal logging, and inadequate monitoring.</a:t>
            </a:r>
          </a:p>
          <a:p>
            <a:pPr marL="0" indent="0" algn="l">
              <a:buNone/>
            </a:pPr>
            <a:endParaRPr lang="en-US" sz="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address this critical gap by harnessing advanced technologies, including satellite imagery, sensor networks, and artificial intelligence. These technologies are integrated to enable real-time, data-driven decision-making processes.</a:t>
            </a:r>
          </a:p>
          <a:p>
            <a:pPr marL="0" indent="0" algn="l">
              <a:buNone/>
            </a:pPr>
            <a:endParaRPr lang="en-US" sz="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critical problem definition revolves around the need for a holistic and technologically empowered approach to enhance the efficiency and effectiveness of forest management, ultimately ensuring the long-term health and sustainability of our vital forested ecosystems.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741521"/>
            <a:ext cx="9791718" cy="51131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Sakr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George (2021):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AI-based forest fire prediction methods using previous weather conditions.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Cortez (2020):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automatic tools using local sensors from meteorological stations to predict forest fires.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Kinaneva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(2019):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UAV-based platform for constant surveillance of fire-prone areas.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Ghali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(2018):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Deep Learning methods for early wildfire detection using aerial images.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Soto Vega (2017):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Investigated a weak supervised method for deforestation mapping with high class imbalance.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5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17" y="340522"/>
            <a:ext cx="7281481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 Methodology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Part 1)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69465-72FA-09D4-658D-C8BA32E95627}"/>
              </a:ext>
            </a:extLst>
          </p:cNvPr>
          <p:cNvSpPr txBox="1"/>
          <p:nvPr/>
        </p:nvSpPr>
        <p:spPr>
          <a:xfrm>
            <a:off x="6049170" y="5623115"/>
            <a:ext cx="512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 : Steps involved in Forest Fire Prediction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348D12C-6DCF-CC03-02B8-48033956CC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9963" y="1814513"/>
            <a:ext cx="5121275" cy="3738562"/>
            <a:chOff x="3811" y="1143"/>
            <a:chExt cx="3226" cy="2355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B57C48F1-1872-BBD5-D9AF-189639278021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3811" y="1143"/>
              <a:ext cx="3226" cy="2355"/>
            </a:xfrm>
            <a:prstGeom prst="rect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0778971-CFD1-3469-BD19-2880A4F23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1143"/>
              <a:ext cx="3232" cy="236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6E0D5B-094E-0CCA-B468-465F2E9B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363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and preprocessing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Collecting and preparing the data from the forest fire dataset.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Selecting the subset of most appropriate and relevant features to be used in model building. 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Dividing the dataset into separate subsets that is training and testing dataset.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Selecting the model based on accuracy score.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Predicting the result in terms of fire or not-fire. </a:t>
            </a:r>
          </a:p>
        </p:txBody>
      </p:sp>
    </p:spTree>
    <p:extLst>
      <p:ext uri="{BB962C8B-B14F-4D97-AF65-F5344CB8AC3E}">
        <p14:creationId xmlns:p14="http://schemas.microsoft.com/office/powerpoint/2010/main" val="335821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069" y="274459"/>
            <a:ext cx="7131602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 ( 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07" y="1555784"/>
            <a:ext cx="5220393" cy="4193761"/>
          </a:xfrm>
          <a:ln>
            <a:noFill/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DHT11 sensors to collect humidity and temperature data. IR Flame Sensor to detect smoke.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 Data: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from an existing dataset.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Securely store data in Firebase Realtime Repository.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Development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Created using HTML, CSS, and Flask to input temperature, humidity, and oxygen values.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ED46A-FB0A-A29F-CD67-5B53072E5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3663" r="2807" b="1320"/>
          <a:stretch/>
        </p:blipFill>
        <p:spPr>
          <a:xfrm>
            <a:off x="6405870" y="1290123"/>
            <a:ext cx="5220393" cy="469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225F6-6B4C-0482-E391-60C064E60DA7}"/>
              </a:ext>
            </a:extLst>
          </p:cNvPr>
          <p:cNvSpPr txBox="1"/>
          <p:nvPr/>
        </p:nvSpPr>
        <p:spPr>
          <a:xfrm>
            <a:off x="6924862" y="603317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12"/>
              </a:rPr>
              <a:t>Fig 2: Flow Diagram of Fire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42009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57" y="364031"/>
            <a:ext cx="7800602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 Methodology ( 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DE5A-46B2-D270-6DCE-3E1499E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1" y="1741522"/>
            <a:ext cx="9791718" cy="4335082"/>
          </a:xfrm>
          <a:ln>
            <a:noFill/>
          </a:ln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satellite images and ground data from deforested and non-deforested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Normalize images, remove noise, and perform data augmentation.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a Convolutional Neural Network (CNN) with multiple convolutional layers, pooling layers, and fully connected layers.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 the model on labeled data with known deforestation outcomes.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Validate the model with a separate set of data to ensure accuracy.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 Probability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outputs the probability of deforestation in a given region.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Probability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also estimates pollution probability based on detected deforestation.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7" y="364031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 Details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869141" y="1239092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BE7B-DD77-78B1-56F6-31D1F54B6BE3}"/>
              </a:ext>
            </a:extLst>
          </p:cNvPr>
          <p:cNvSpPr txBox="1"/>
          <p:nvPr/>
        </p:nvSpPr>
        <p:spPr>
          <a:xfrm>
            <a:off x="843329" y="1551732"/>
            <a:ext cx="5012576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Algerian Forest Fires dataset from UCI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fire dataset from Indian Forest Fire Incident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Collected over 250+ data points from the mentioned datasets.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datasets include critical information such as temperature, humidity, and fire occurrences in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0799-BBB7-727C-36FE-DCF034D9E0B3}"/>
              </a:ext>
            </a:extLst>
          </p:cNvPr>
          <p:cNvSpPr txBox="1"/>
          <p:nvPr/>
        </p:nvSpPr>
        <p:spPr>
          <a:xfrm>
            <a:off x="843329" y="4552215"/>
            <a:ext cx="4454733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Environment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HTML ,CSS, Flask for Web application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algorithm for detect deforestation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for storing datasets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6890-85C8-868B-28C4-C53CD0E4CC90}"/>
              </a:ext>
            </a:extLst>
          </p:cNvPr>
          <p:cNvSpPr txBox="1"/>
          <p:nvPr/>
        </p:nvSpPr>
        <p:spPr>
          <a:xfrm>
            <a:off x="5939029" y="4710967"/>
            <a:ext cx="509570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Setup for Alerting Messages and Calls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Required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Arduino UNO, SIM800L GSM Module, IR Flame Sensor Module, Buzzer, 18650 3.7v Rechargeable Battery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FF383-DBDF-E049-88FD-18E2C7B4A6DF}"/>
              </a:ext>
            </a:extLst>
          </p:cNvPr>
          <p:cNvSpPr txBox="1"/>
          <p:nvPr/>
        </p:nvSpPr>
        <p:spPr>
          <a:xfrm>
            <a:off x="6252973" y="1551732"/>
            <a:ext cx="280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3DA6C0-678C-7DFA-F40C-7F830A02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5" y="2099866"/>
            <a:ext cx="3411888" cy="1898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83BE4E-6D04-0738-B27E-5580091619EC}"/>
              </a:ext>
            </a:extLst>
          </p:cNvPr>
          <p:cNvSpPr txBox="1"/>
          <p:nvPr/>
        </p:nvSpPr>
        <p:spPr>
          <a:xfrm>
            <a:off x="6647665" y="4146241"/>
            <a:ext cx="4811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R12"/>
              </a:rPr>
              <a:t>Fig 3 : Classification of the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34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779C-0725-5EAB-95F4-0FD73D6E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056" y="188798"/>
            <a:ext cx="5495544" cy="875061"/>
          </a:xfrm>
        </p:spPr>
        <p:txBody>
          <a:bodyPr>
            <a:normAutofit/>
          </a:bodyPr>
          <a:lstStyle/>
          <a:p>
            <a:pPr algn="ctr"/>
            <a:r>
              <a:rPr lang="en-IN" sz="2800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 Details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C33DD-DACF-D0E3-48C4-59070E906880}"/>
              </a:ext>
            </a:extLst>
          </p:cNvPr>
          <p:cNvCxnSpPr/>
          <p:nvPr/>
        </p:nvCxnSpPr>
        <p:spPr>
          <a:xfrm>
            <a:off x="1485810" y="1063859"/>
            <a:ext cx="875403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D233-4ED6-403B-BAD8-97766DD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16515-37F5-E926-A86C-FDC100E10C57}"/>
              </a:ext>
            </a:extLst>
          </p:cNvPr>
          <p:cNvSpPr txBox="1"/>
          <p:nvPr/>
        </p:nvSpPr>
        <p:spPr>
          <a:xfrm>
            <a:off x="1548652" y="1266930"/>
            <a:ext cx="9395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setup and circuit design of a DHT11 sensor with Arduino UNO and IR Flame sensor with a SIM800L GSM module and an alert buzzer is shown in the diagrams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F81BBD-EE11-BF3D-D395-D08758FC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66" y="2294300"/>
            <a:ext cx="2723311" cy="2362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3693F-F3B8-815C-765A-C41703515ED0}"/>
              </a:ext>
            </a:extLst>
          </p:cNvPr>
          <p:cNvSpPr txBox="1"/>
          <p:nvPr/>
        </p:nvSpPr>
        <p:spPr>
          <a:xfrm>
            <a:off x="4653031" y="4852983"/>
            <a:ext cx="370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R12"/>
              </a:rPr>
              <a:t>Fig 5 : Flame sensor with buzzer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A4F-1649-F3B9-0E22-AC68BF3AA9CE}"/>
              </a:ext>
            </a:extLst>
          </p:cNvPr>
          <p:cNvSpPr txBox="1"/>
          <p:nvPr/>
        </p:nvSpPr>
        <p:spPr>
          <a:xfrm>
            <a:off x="8358563" y="5900640"/>
            <a:ext cx="344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Output of Arduino IDE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434152-A42B-152B-E51F-E32214D5B090}"/>
              </a:ext>
            </a:extLst>
          </p:cNvPr>
          <p:cNvSpPr txBox="1"/>
          <p:nvPr/>
        </p:nvSpPr>
        <p:spPr>
          <a:xfrm>
            <a:off x="1485810" y="4852983"/>
            <a:ext cx="3425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R12"/>
              </a:rPr>
              <a:t>Fig 4 : DHT11 with Arduino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27EF6-5013-0D0C-088D-762CC754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66" y="2302853"/>
            <a:ext cx="3071267" cy="2353758"/>
          </a:xfrm>
          <a:prstGeom prst="rect">
            <a:avLst/>
          </a:prstGeom>
        </p:spPr>
      </p:pic>
      <p:pic>
        <p:nvPicPr>
          <p:cNvPr id="10" name="Content Placeholder 17">
            <a:extLst>
              <a:ext uri="{FF2B5EF4-FFF2-40B4-BE49-F238E27FC236}">
                <a16:creationId xmlns:a16="http://schemas.microsoft.com/office/drawing/2014/main" id="{9B3B77D7-7E98-52FF-EEC9-02F095CEF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533" y="2222441"/>
            <a:ext cx="3071267" cy="35918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999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1501</Words>
  <Application>Microsoft Office PowerPoint</Application>
  <PresentationFormat>Widescreen</PresentationFormat>
  <Paragraphs>121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CMR12</vt:lpstr>
      <vt:lpstr>Times New Roman</vt:lpstr>
      <vt:lpstr>Wingdings</vt:lpstr>
      <vt:lpstr>Office Theme</vt:lpstr>
      <vt:lpstr>PowerPoint Presentation</vt:lpstr>
      <vt:lpstr>OBJECTIVE</vt:lpstr>
      <vt:lpstr>PROBLEM  DEFINITION</vt:lpstr>
      <vt:lpstr>Literature  Review</vt:lpstr>
      <vt:lpstr>Proposed  Methodology ( Part 1)</vt:lpstr>
      <vt:lpstr>Proposed Methodology ( Part 2 )</vt:lpstr>
      <vt:lpstr>Proposed  Methodology ( Part 3)</vt:lpstr>
      <vt:lpstr>Experimental  Details</vt:lpstr>
      <vt:lpstr>Experimental  Details</vt:lpstr>
      <vt:lpstr>Experimental  RESULTS</vt:lpstr>
      <vt:lpstr>RESULTS  AND  ANALYSIS</vt:lpstr>
      <vt:lpstr>RESULTS  AND  ANALYSIS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Ayushi Sengupta</dc:creator>
  <cp:lastModifiedBy>Rupantar Chowdhury</cp:lastModifiedBy>
  <cp:revision>18</cp:revision>
  <dcterms:created xsi:type="dcterms:W3CDTF">2024-05-28T13:41:01Z</dcterms:created>
  <dcterms:modified xsi:type="dcterms:W3CDTF">2024-06-04T16:46:55Z</dcterms:modified>
</cp:coreProperties>
</file>